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18"/>
  </p:notesMasterIdLst>
  <p:handoutMasterIdLst>
    <p:handoutMasterId r:id="rId19"/>
  </p:handoutMasterIdLst>
  <p:sldIdLst>
    <p:sldId id="285" r:id="rId6"/>
    <p:sldId id="257" r:id="rId7"/>
    <p:sldId id="360" r:id="rId8"/>
    <p:sldId id="256" r:id="rId9"/>
    <p:sldId id="260" r:id="rId10"/>
    <p:sldId id="4466" r:id="rId11"/>
    <p:sldId id="4467" r:id="rId12"/>
    <p:sldId id="4468" r:id="rId13"/>
    <p:sldId id="4469" r:id="rId14"/>
    <p:sldId id="4470" r:id="rId15"/>
    <p:sldId id="4465" r:id="rId16"/>
    <p:sldId id="268" r:id="rId17"/>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 id="6" name="Colin Weiner" initials="CW" lastIdx="3" clrIdx="6">
    <p:extLst>
      <p:ext uri="{19B8F6BF-5375-455C-9EA6-DF929625EA0E}">
        <p15:presenceInfo xmlns:p15="http://schemas.microsoft.com/office/powerpoint/2012/main" userId="S::coweiner@microsoft.com::297b72b1-2b65-44d7-a0ce-6b510790efb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CD01"/>
    <a:srgbClr val="0078D7"/>
    <a:srgbClr val="00188F"/>
    <a:srgbClr val="107C10"/>
    <a:srgbClr val="008272"/>
    <a:srgbClr val="B4009E"/>
    <a:srgbClr val="002050"/>
    <a:srgbClr val="00BCF2"/>
    <a:srgbClr val="525252"/>
    <a:srgbClr val="73737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56" autoAdjust="0"/>
    <p:restoredTop sz="95861" autoAdjust="0"/>
  </p:normalViewPr>
  <p:slideViewPr>
    <p:cSldViewPr snapToGrid="0">
      <p:cViewPr varScale="1">
        <p:scale>
          <a:sx n="96" d="100"/>
          <a:sy n="96" d="100"/>
        </p:scale>
        <p:origin x="87" y="48"/>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notesMaster" Target="notesMasters/notesMaster1.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6/20/2023 7:02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2.jpeg>
</file>

<file path=ppt/media/image3.png>
</file>

<file path=ppt/media/image4.jpe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6/20/2023 5:24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6/20/2023 5:24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5:24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6/20/2023 5:24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6/20/2023 5:24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6/20/2023 5:24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12</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hasCustomPrompt="1"/>
          </p:nvPr>
        </p:nvSpPr>
        <p:spPr>
          <a:xfrm>
            <a:off x="274638" y="1212849"/>
            <a:ext cx="11887201" cy="5486399"/>
          </a:xfrm>
        </p:spPr>
        <p:txBody>
          <a:bodyPr>
            <a:noAutofit/>
          </a:bodyPr>
          <a:lstStyle>
            <a:lvl1pPr marL="228600" indent="-228600">
              <a:buFont typeface="Arial" panose="020B0604020202020204" pitchFamily="34" charset="0"/>
              <a:buChar char="•"/>
              <a:defRPr sz="2800">
                <a:solidFill>
                  <a:schemeClr val="tx1"/>
                </a:solidFill>
                <a:latin typeface="+mj-lt"/>
              </a:defRPr>
            </a:lvl1pPr>
            <a:lvl2pPr marL="571500" indent="-339725">
              <a:buSzPct val="80000"/>
              <a:buFont typeface="Wingdings" panose="05000000000000000000" pitchFamily="2" charset="2"/>
              <a:buChar char="Ø"/>
              <a:defRPr sz="2400">
                <a:latin typeface="+mj-lt"/>
              </a:defRPr>
            </a:lvl2pPr>
            <a:lvl3pPr marL="914400" indent="-228600">
              <a:buFont typeface="Wingdings" panose="05000000000000000000" pitchFamily="2" charset="2"/>
              <a:buChar char="§"/>
              <a:defRPr sz="2000">
                <a:latin typeface="+mj-lt"/>
              </a:defRPr>
            </a:lvl3pPr>
            <a:lvl4pPr marL="1143000" indent="-228600">
              <a:buFont typeface="Courier New" panose="02070309020205020404" pitchFamily="49" charset="0"/>
              <a:buChar char="o"/>
              <a:defRPr sz="1800">
                <a:latin typeface="+mj-lt"/>
              </a:defRPr>
            </a:lvl4pPr>
            <a:lvl5pPr marL="1371600" indent="-228600">
              <a:buSzPct val="85000"/>
              <a:buFont typeface="Calibri" panose="020F0502020204030204" pitchFamily="34" charset="0"/>
              <a:buChar char="̶"/>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18" Type="http://schemas.openxmlformats.org/officeDocument/2006/relationships/slideLayout" Target="../slideLayouts/slideLayout43.xml"/><Relationship Id="rId3" Type="http://schemas.openxmlformats.org/officeDocument/2006/relationships/slideLayout" Target="../slideLayouts/slideLayout28.xml"/><Relationship Id="rId21" Type="http://schemas.openxmlformats.org/officeDocument/2006/relationships/slideLayout" Target="../slideLayouts/slideLayout46.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17" Type="http://schemas.openxmlformats.org/officeDocument/2006/relationships/slideLayout" Target="../slideLayouts/slideLayout42.xml"/><Relationship Id="rId2" Type="http://schemas.openxmlformats.org/officeDocument/2006/relationships/slideLayout" Target="../slideLayouts/slideLayout27.xml"/><Relationship Id="rId16" Type="http://schemas.openxmlformats.org/officeDocument/2006/relationships/slideLayout" Target="../slideLayouts/slideLayout41.xml"/><Relationship Id="rId20" Type="http://schemas.openxmlformats.org/officeDocument/2006/relationships/slideLayout" Target="../slideLayouts/slideLayout45.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slideLayout" Target="../slideLayouts/slideLayout40.xml"/><Relationship Id="rId23" Type="http://schemas.openxmlformats.org/officeDocument/2006/relationships/image" Target="../media/image1.png"/><Relationship Id="rId10" Type="http://schemas.openxmlformats.org/officeDocument/2006/relationships/slideLayout" Target="../slideLayouts/slideLayout35.xml"/><Relationship Id="rId19" Type="http://schemas.openxmlformats.org/officeDocument/2006/relationships/slideLayout" Target="../slideLayouts/slideLayout44.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7"/>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40E66E-5A71-6FA4-57D6-FE748ADF48F2}"/>
              </a:ext>
            </a:extLst>
          </p:cNvPr>
          <p:cNvSpPr>
            <a:spLocks noGrp="1"/>
          </p:cNvSpPr>
          <p:nvPr>
            <p:ph type="title"/>
          </p:nvPr>
        </p:nvSpPr>
        <p:spPr/>
        <p:txBody>
          <a:bodyPr/>
          <a:lstStyle/>
          <a:p>
            <a:r>
              <a:rPr lang="en-US" dirty="0"/>
              <a:t>AKS Deployment Tools</a:t>
            </a:r>
          </a:p>
        </p:txBody>
      </p:sp>
      <p:sp>
        <p:nvSpPr>
          <p:cNvPr id="3" name="Text Placeholder 2">
            <a:extLst>
              <a:ext uri="{FF2B5EF4-FFF2-40B4-BE49-F238E27FC236}">
                <a16:creationId xmlns:a16="http://schemas.microsoft.com/office/drawing/2014/main" id="{C6D8C4DA-E4FE-2CAD-A7B0-3639325D25EA}"/>
              </a:ext>
            </a:extLst>
          </p:cNvPr>
          <p:cNvSpPr>
            <a:spLocks noGrp="1"/>
          </p:cNvSpPr>
          <p:nvPr>
            <p:ph type="body" sz="quarter" idx="10"/>
          </p:nvPr>
        </p:nvSpPr>
        <p:spPr/>
        <p:txBody>
          <a:bodyPr/>
          <a:lstStyle/>
          <a:p>
            <a:pPr>
              <a:lnSpc>
                <a:spcPct val="100000"/>
              </a:lnSpc>
              <a:spcBef>
                <a:spcPts val="600"/>
              </a:spcBef>
              <a:spcAft>
                <a:spcPts val="600"/>
              </a:spcAft>
            </a:pPr>
            <a:r>
              <a:rPr lang="en-US" sz="2400" dirty="0"/>
              <a:t>While you can use the command line or YAML files to execute any of those deployment strategies, gain greater leverage over your clusters and deployments by implementing deployment tools and services.</a:t>
            </a:r>
          </a:p>
          <a:p>
            <a:pPr lvl="1">
              <a:lnSpc>
                <a:spcPct val="100000"/>
              </a:lnSpc>
              <a:spcBef>
                <a:spcPts val="600"/>
              </a:spcBef>
              <a:spcAft>
                <a:spcPts val="600"/>
              </a:spcAft>
            </a:pPr>
            <a:r>
              <a:rPr lang="en-US" sz="2000" dirty="0">
                <a:latin typeface="+mn-lt"/>
              </a:rPr>
              <a:t>Azure DevOps: A complete application supply chain to automate Kubernetes deployments. Balance speed and security as you deliver code faster at scale.</a:t>
            </a:r>
          </a:p>
          <a:p>
            <a:pPr lvl="1">
              <a:lnSpc>
                <a:spcPct val="100000"/>
              </a:lnSpc>
              <a:spcBef>
                <a:spcPts val="600"/>
              </a:spcBef>
              <a:spcAft>
                <a:spcPts val="600"/>
              </a:spcAft>
            </a:pPr>
            <a:r>
              <a:rPr lang="en-US" sz="2000" dirty="0">
                <a:latin typeface="+mn-lt"/>
              </a:rPr>
              <a:t>Helm: An open-source packaging tool. Install, upgrade, and manage Kubernetes applications using charts you create, version, share, and publish.</a:t>
            </a:r>
          </a:p>
          <a:p>
            <a:pPr lvl="1">
              <a:lnSpc>
                <a:spcPct val="100000"/>
              </a:lnSpc>
              <a:spcBef>
                <a:spcPts val="600"/>
              </a:spcBef>
              <a:spcAft>
                <a:spcPts val="600"/>
              </a:spcAft>
            </a:pPr>
            <a:r>
              <a:rPr lang="en-US" sz="2000" dirty="0">
                <a:latin typeface="+mn-lt"/>
              </a:rPr>
              <a:t>Azure Kubernetes Service (AKS): A highly available, secure, and fully managed Kubernetes service. Automate deployment and manage containerized apps using the built-in integrations.</a:t>
            </a:r>
          </a:p>
          <a:p>
            <a:pPr lvl="1">
              <a:lnSpc>
                <a:spcPct val="100000"/>
              </a:lnSpc>
              <a:spcBef>
                <a:spcPts val="600"/>
              </a:spcBef>
              <a:spcAft>
                <a:spcPts val="600"/>
              </a:spcAft>
            </a:pPr>
            <a:r>
              <a:rPr lang="en-US" sz="2000" dirty="0">
                <a:latin typeface="+mn-lt"/>
              </a:rPr>
              <a:t>Azure Command-Line Interface (CLI): Command-line tools designed to manage AKS and deployments.</a:t>
            </a:r>
          </a:p>
        </p:txBody>
      </p:sp>
    </p:spTree>
    <p:extLst>
      <p:ext uri="{BB962C8B-B14F-4D97-AF65-F5344CB8AC3E}">
        <p14:creationId xmlns:p14="http://schemas.microsoft.com/office/powerpoint/2010/main" val="71859408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62E0D4-20AF-6DC0-A462-033FD428A589}"/>
              </a:ext>
            </a:extLst>
          </p:cNvPr>
          <p:cNvSpPr>
            <a:spLocks noGrp="1"/>
          </p:cNvSpPr>
          <p:nvPr>
            <p:ph type="title"/>
          </p:nvPr>
        </p:nvSpPr>
        <p:spPr>
          <a:xfrm>
            <a:off x="274638" y="2125662"/>
            <a:ext cx="11887201" cy="849463"/>
          </a:xfrm>
        </p:spPr>
        <p:txBody>
          <a:bodyPr/>
          <a:lstStyle/>
          <a:p>
            <a:r>
              <a:rPr lang="en-US" sz="4800"/>
              <a:t>Module 5 – Lab</a:t>
            </a:r>
            <a:endParaRPr lang="en-US" sz="4800" dirty="0"/>
          </a:p>
        </p:txBody>
      </p:sp>
      <p:sp>
        <p:nvSpPr>
          <p:cNvPr id="3" name="Title 1">
            <a:extLst>
              <a:ext uri="{FF2B5EF4-FFF2-40B4-BE49-F238E27FC236}">
                <a16:creationId xmlns:a16="http://schemas.microsoft.com/office/drawing/2014/main" id="{BDF139B2-5620-FE81-3F65-52D87460B026}"/>
              </a:ext>
            </a:extLst>
          </p:cNvPr>
          <p:cNvSpPr txBox="1">
            <a:spLocks/>
          </p:cNvSpPr>
          <p:nvPr/>
        </p:nvSpPr>
        <p:spPr>
          <a:xfrm>
            <a:off x="274638" y="3006563"/>
            <a:ext cx="11887201" cy="627864"/>
          </a:xfrm>
          <a:prstGeom prst="rect">
            <a:avLst/>
          </a:prstGeom>
          <a:noFill/>
        </p:spPr>
        <p:txBody>
          <a:bodyPr vert="horz" wrap="square" lIns="146304" tIns="91440" rIns="146304" bIns="91440" rtlCol="0" anchor="t" anchorCtr="0">
            <a:spAutoFit/>
          </a:bodyPr>
          <a:lstStyle>
            <a:lvl1pPr algn="l" defTabSz="932597" rtl="0" eaLnBrk="1" latinLnBrk="0" hangingPunct="1">
              <a:lnSpc>
                <a:spcPct val="90000"/>
              </a:lnSpc>
              <a:spcBef>
                <a:spcPct val="0"/>
              </a:spcBef>
              <a:buNone/>
              <a:defRPr lang="en-US" sz="7199" b="0" kern="1200" cap="none" spc="-100" baseline="0">
                <a:ln w="3175">
                  <a:noFill/>
                </a:ln>
                <a:gradFill>
                  <a:gsLst>
                    <a:gs pos="100000">
                      <a:schemeClr val="tx1"/>
                    </a:gs>
                    <a:gs pos="0">
                      <a:schemeClr val="tx1"/>
                    </a:gs>
                  </a:gsLst>
                  <a:lin ang="5400000" scaled="0"/>
                </a:gradFill>
                <a:effectLst/>
                <a:latin typeface="+mj-lt"/>
                <a:ea typeface="+mn-ea"/>
                <a:cs typeface="Segoe UI" pitchFamily="34" charset="0"/>
              </a:defRPr>
            </a:lvl1pPr>
          </a:lstStyle>
          <a:p>
            <a:pPr marL="457200" indent="-457200">
              <a:buFont typeface="Arial" panose="020B0604020202020204" pitchFamily="34" charset="0"/>
              <a:buChar char="•"/>
            </a:pPr>
            <a:r>
              <a:rPr lang="en-US" sz="3200" dirty="0"/>
              <a:t>Deploying the app to AKS using kubectl</a:t>
            </a:r>
          </a:p>
        </p:txBody>
      </p:sp>
    </p:spTree>
    <p:extLst>
      <p:ext uri="{BB962C8B-B14F-4D97-AF65-F5344CB8AC3E}">
        <p14:creationId xmlns:p14="http://schemas.microsoft.com/office/powerpoint/2010/main" val="301902232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and Environment</a:t>
            </a:r>
            <a:br>
              <a:rPr lang="en-US" sz="2000" dirty="0">
                <a:solidFill>
                  <a:schemeClr val="tx1"/>
                </a:solidFill>
              </a:rPr>
            </a:br>
            <a:r>
              <a:rPr lang="en-US" sz="2000" b="1" dirty="0">
                <a:solidFill>
                  <a:schemeClr val="tx1"/>
                </a:solidFill>
              </a:rPr>
              <a:t>Module 3:</a:t>
            </a:r>
            <a:r>
              <a:rPr lang="en-US" sz="2000" dirty="0">
                <a:solidFill>
                  <a:schemeClr val="tx1"/>
                </a:solidFill>
              </a:rPr>
              <a:t> Containerizing the App</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solidFill>
                  <a:schemeClr val="tx1"/>
                </a:solidFill>
              </a:rPr>
              <a:t>Module 4:</a:t>
            </a:r>
            <a:r>
              <a:rPr lang="en-US" sz="2000" dirty="0">
                <a:solidFill>
                  <a:schemeClr val="tx1"/>
                </a:solidFill>
              </a:rPr>
              <a:t> Preparing the App for AKS Deployment</a:t>
            </a:r>
            <a:br>
              <a:rPr lang="en-US" sz="2400" dirty="0"/>
            </a:br>
            <a:br>
              <a:rPr lang="en-US" sz="2400" dirty="0"/>
            </a:br>
            <a:r>
              <a:rPr lang="en-US" sz="2800" b="1" dirty="0"/>
              <a:t>Day 3</a:t>
            </a:r>
            <a:br>
              <a:rPr lang="en-US" sz="2400" b="1" dirty="0"/>
            </a:br>
            <a:r>
              <a:rPr lang="en-US" sz="2000" b="1" dirty="0">
                <a:solidFill>
                  <a:schemeClr val="accent3"/>
                </a:solidFill>
              </a:rPr>
              <a:t>Module 5: Deploying the App to AKS</a:t>
            </a:r>
            <a:br>
              <a:rPr lang="en-US" sz="2000" dirty="0"/>
            </a:br>
            <a:r>
              <a:rPr lang="en-US" sz="2000" b="1"/>
              <a:t>Module 6:</a:t>
            </a:r>
            <a:r>
              <a:rPr lang="en-US" sz="2000" b="1">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5: Deploying the App to AKS</a:t>
            </a: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5"/>
            <a:ext cx="11887201" cy="5142287"/>
          </a:xfrm>
        </p:spPr>
        <p:txBody>
          <a:bodyPr vert="horz" wrap="square" lIns="146303" tIns="91441" rIns="146303" bIns="91441" rtlCol="0" anchor="t">
            <a:noAutofit/>
          </a:bodyPr>
          <a:lstStyle/>
          <a:p>
            <a:pPr marL="342265" indent="-342265">
              <a:lnSpc>
                <a:spcPct val="100000"/>
              </a:lnSpc>
              <a:spcBef>
                <a:spcPts val="1200"/>
              </a:spcBef>
              <a:spcAft>
                <a:spcPts val="600"/>
              </a:spcAft>
            </a:pPr>
            <a:r>
              <a:rPr lang="en-US" dirty="0"/>
              <a:t>Learn about AKS deployment components</a:t>
            </a:r>
          </a:p>
          <a:p>
            <a:pPr marL="342265" indent="-342265">
              <a:lnSpc>
                <a:spcPct val="100000"/>
              </a:lnSpc>
              <a:spcBef>
                <a:spcPts val="1200"/>
              </a:spcBef>
              <a:spcAft>
                <a:spcPts val="600"/>
              </a:spcAft>
            </a:pPr>
            <a:r>
              <a:rPr lang="en-US" dirty="0"/>
              <a:t>Learn how AKS rollouts work</a:t>
            </a:r>
          </a:p>
          <a:p>
            <a:pPr marL="342265" indent="-342265">
              <a:lnSpc>
                <a:spcPct val="100000"/>
              </a:lnSpc>
              <a:spcBef>
                <a:spcPts val="1200"/>
              </a:spcBef>
              <a:spcAft>
                <a:spcPts val="600"/>
              </a:spcAft>
            </a:pPr>
            <a:r>
              <a:rPr lang="en-US" dirty="0"/>
              <a:t>Learn deployment scenarios and strategies</a:t>
            </a:r>
          </a:p>
          <a:p>
            <a:pPr marL="342265" indent="-342265">
              <a:lnSpc>
                <a:spcPct val="100000"/>
              </a:lnSpc>
              <a:spcBef>
                <a:spcPts val="1200"/>
              </a:spcBef>
              <a:spcAft>
                <a:spcPts val="600"/>
              </a:spcAft>
            </a:pPr>
            <a:r>
              <a:rPr lang="en-US" dirty="0"/>
              <a:t>Learn about deployment tools</a:t>
            </a:r>
          </a:p>
        </p:txBody>
      </p:sp>
      <p:sp>
        <p:nvSpPr>
          <p:cNvPr id="2" name="Title 1"/>
          <p:cNvSpPr>
            <a:spLocks noGrp="1"/>
          </p:cNvSpPr>
          <p:nvPr>
            <p:ph type="title"/>
          </p:nvPr>
        </p:nvSpPr>
        <p:spPr/>
        <p:txBody>
          <a:bodyPr/>
          <a:lstStyle/>
          <a:p>
            <a:r>
              <a:rPr lang="en-US" dirty="0">
                <a:solidFill>
                  <a:schemeClr val="accent3"/>
                </a:solidFill>
              </a:rPr>
              <a:t>Module 5: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5AE17-7D9C-0B9C-F11C-1C353964879F}"/>
              </a:ext>
            </a:extLst>
          </p:cNvPr>
          <p:cNvSpPr>
            <a:spLocks noGrp="1"/>
          </p:cNvSpPr>
          <p:nvPr>
            <p:ph type="title"/>
          </p:nvPr>
        </p:nvSpPr>
        <p:spPr/>
        <p:txBody>
          <a:bodyPr/>
          <a:lstStyle/>
          <a:p>
            <a:r>
              <a:rPr lang="en-US" dirty="0"/>
              <a:t>AKS Deployment Components</a:t>
            </a:r>
          </a:p>
        </p:txBody>
      </p:sp>
      <p:sp>
        <p:nvSpPr>
          <p:cNvPr id="3" name="Text Placeholder 2">
            <a:extLst>
              <a:ext uri="{FF2B5EF4-FFF2-40B4-BE49-F238E27FC236}">
                <a16:creationId xmlns:a16="http://schemas.microsoft.com/office/drawing/2014/main" id="{2B319EAF-480F-6E7D-945C-99E2B898B36F}"/>
              </a:ext>
            </a:extLst>
          </p:cNvPr>
          <p:cNvSpPr>
            <a:spLocks noGrp="1"/>
          </p:cNvSpPr>
          <p:nvPr>
            <p:ph type="body" sz="quarter" idx="10"/>
          </p:nvPr>
        </p:nvSpPr>
        <p:spPr>
          <a:xfrm>
            <a:off x="274638" y="1212850"/>
            <a:ext cx="11887201" cy="5421520"/>
          </a:xfrm>
        </p:spPr>
        <p:txBody>
          <a:bodyPr/>
          <a:lstStyle/>
          <a:p>
            <a:pPr marL="0" indent="0">
              <a:lnSpc>
                <a:spcPct val="100000"/>
              </a:lnSpc>
              <a:spcBef>
                <a:spcPts val="0"/>
              </a:spcBef>
              <a:spcAft>
                <a:spcPts val="600"/>
              </a:spcAft>
              <a:buNone/>
            </a:pPr>
            <a:r>
              <a:rPr lang="en-US" sz="2400" dirty="0"/>
              <a:t>App deployments to Kubernetes require several pieces. It is important to know how they all function together.</a:t>
            </a:r>
          </a:p>
          <a:p>
            <a:pPr>
              <a:lnSpc>
                <a:spcPct val="100000"/>
              </a:lnSpc>
              <a:spcBef>
                <a:spcPts val="0"/>
              </a:spcBef>
              <a:spcAft>
                <a:spcPts val="600"/>
              </a:spcAft>
            </a:pPr>
            <a:r>
              <a:rPr lang="en-US" sz="2000" dirty="0">
                <a:latin typeface="+mn-lt"/>
              </a:rPr>
              <a:t>YAML File: The desired state for your Kubernetes cluster—the configuration of Pods—that you describe, which serves as the basis for a Kubernetes deployment.</a:t>
            </a:r>
          </a:p>
          <a:p>
            <a:pPr>
              <a:lnSpc>
                <a:spcPct val="100000"/>
              </a:lnSpc>
              <a:spcBef>
                <a:spcPts val="0"/>
              </a:spcBef>
              <a:spcAft>
                <a:spcPts val="600"/>
              </a:spcAft>
            </a:pPr>
            <a:r>
              <a:rPr lang="en-US" sz="2000" dirty="0">
                <a:latin typeface="+mn-lt"/>
              </a:rPr>
              <a:t>Pods: The containers, shared resources, and environment your app or workflow needs to run.</a:t>
            </a:r>
          </a:p>
          <a:p>
            <a:pPr>
              <a:lnSpc>
                <a:spcPct val="100000"/>
              </a:lnSpc>
              <a:spcBef>
                <a:spcPts val="0"/>
              </a:spcBef>
              <a:spcAft>
                <a:spcPts val="600"/>
              </a:spcAft>
            </a:pPr>
            <a:r>
              <a:rPr lang="en-US" sz="2000" dirty="0" err="1">
                <a:latin typeface="+mn-lt"/>
              </a:rPr>
              <a:t>ReplicaSet</a:t>
            </a:r>
            <a:r>
              <a:rPr lang="en-US" sz="2000" dirty="0">
                <a:latin typeface="+mn-lt"/>
              </a:rPr>
              <a:t>: Groups of identically configured pods are called </a:t>
            </a:r>
            <a:r>
              <a:rPr lang="en-US" sz="2000" dirty="0" err="1">
                <a:latin typeface="+mn-lt"/>
              </a:rPr>
              <a:t>ReplicaSets</a:t>
            </a:r>
            <a:r>
              <a:rPr lang="en-US" sz="2000" dirty="0">
                <a:latin typeface="+mn-lt"/>
              </a:rPr>
              <a:t>, which ensure the type and number of pods described in the YAML file for a Kubernetes deployment are running at all times. If a pod fails, a new one is created.</a:t>
            </a:r>
          </a:p>
          <a:p>
            <a:pPr>
              <a:lnSpc>
                <a:spcPct val="100000"/>
              </a:lnSpc>
              <a:spcBef>
                <a:spcPts val="0"/>
              </a:spcBef>
              <a:spcAft>
                <a:spcPts val="600"/>
              </a:spcAft>
            </a:pPr>
            <a:r>
              <a:rPr lang="en-US" sz="2000" dirty="0" err="1">
                <a:latin typeface="+mn-lt"/>
              </a:rPr>
              <a:t>Kube</a:t>
            </a:r>
            <a:r>
              <a:rPr lang="en-US" sz="2000" dirty="0">
                <a:latin typeface="+mn-lt"/>
              </a:rPr>
              <a:t>-controller-manager: Changes the current state of the cluster to match the desired state described in the YAML, creating new Pods and </a:t>
            </a:r>
            <a:r>
              <a:rPr lang="en-US" sz="2000" dirty="0" err="1">
                <a:latin typeface="+mn-lt"/>
              </a:rPr>
              <a:t>ReplicaSets</a:t>
            </a:r>
            <a:r>
              <a:rPr lang="en-US" sz="2000" dirty="0">
                <a:latin typeface="+mn-lt"/>
              </a:rPr>
              <a:t> as well as updating or removing existing ones.</a:t>
            </a:r>
          </a:p>
          <a:p>
            <a:pPr>
              <a:lnSpc>
                <a:spcPct val="100000"/>
              </a:lnSpc>
              <a:spcBef>
                <a:spcPts val="0"/>
              </a:spcBef>
              <a:spcAft>
                <a:spcPts val="600"/>
              </a:spcAft>
            </a:pPr>
            <a:r>
              <a:rPr lang="en-US" sz="2000" dirty="0" err="1">
                <a:latin typeface="+mn-lt"/>
              </a:rPr>
              <a:t>Kube</a:t>
            </a:r>
            <a:r>
              <a:rPr lang="en-US" sz="2000" dirty="0">
                <a:latin typeface="+mn-lt"/>
              </a:rPr>
              <a:t>-scheduler: Determines how your pods and </a:t>
            </a:r>
            <a:r>
              <a:rPr lang="en-US" sz="2000" dirty="0" err="1">
                <a:latin typeface="+mn-lt"/>
              </a:rPr>
              <a:t>ReplicaSets</a:t>
            </a:r>
            <a:r>
              <a:rPr lang="en-US" sz="2000" dirty="0">
                <a:latin typeface="+mn-lt"/>
              </a:rPr>
              <a:t> are deployed among your worker nodes in addition to distributing traffic to those nodes.</a:t>
            </a:r>
          </a:p>
          <a:p>
            <a:pPr>
              <a:lnSpc>
                <a:spcPct val="100000"/>
              </a:lnSpc>
              <a:spcBef>
                <a:spcPts val="0"/>
              </a:spcBef>
              <a:spcAft>
                <a:spcPts val="600"/>
              </a:spcAft>
            </a:pPr>
            <a:r>
              <a:rPr lang="en-US" sz="2000" dirty="0">
                <a:latin typeface="+mn-lt"/>
              </a:rPr>
              <a:t>Rollout: The process of reconfiguring the cluster from its current state to the desired state—achieved in most cases without downtime.</a:t>
            </a:r>
          </a:p>
        </p:txBody>
      </p:sp>
    </p:spTree>
    <p:extLst>
      <p:ext uri="{BB962C8B-B14F-4D97-AF65-F5344CB8AC3E}">
        <p14:creationId xmlns:p14="http://schemas.microsoft.com/office/powerpoint/2010/main" val="227643103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D019B-E7A4-BD8B-0ACB-41634C9D5C0F}"/>
              </a:ext>
            </a:extLst>
          </p:cNvPr>
          <p:cNvSpPr>
            <a:spLocks noGrp="1"/>
          </p:cNvSpPr>
          <p:nvPr>
            <p:ph type="title"/>
          </p:nvPr>
        </p:nvSpPr>
        <p:spPr/>
        <p:txBody>
          <a:bodyPr/>
          <a:lstStyle/>
          <a:p>
            <a:r>
              <a:rPr lang="en-US" dirty="0"/>
              <a:t>How AKS Rollouts Work</a:t>
            </a:r>
          </a:p>
        </p:txBody>
      </p:sp>
      <p:sp>
        <p:nvSpPr>
          <p:cNvPr id="3" name="Text Placeholder 2">
            <a:extLst>
              <a:ext uri="{FF2B5EF4-FFF2-40B4-BE49-F238E27FC236}">
                <a16:creationId xmlns:a16="http://schemas.microsoft.com/office/drawing/2014/main" id="{28298819-6F80-5DD4-3F40-16987C8858D1}"/>
              </a:ext>
            </a:extLst>
          </p:cNvPr>
          <p:cNvSpPr>
            <a:spLocks noGrp="1"/>
          </p:cNvSpPr>
          <p:nvPr>
            <p:ph type="body" sz="quarter" idx="10"/>
          </p:nvPr>
        </p:nvSpPr>
        <p:spPr>
          <a:xfrm>
            <a:off x="274639" y="1212849"/>
            <a:ext cx="6126162" cy="5486399"/>
          </a:xfrm>
        </p:spPr>
        <p:txBody>
          <a:bodyPr/>
          <a:lstStyle/>
          <a:p>
            <a:pPr>
              <a:lnSpc>
                <a:spcPct val="100000"/>
              </a:lnSpc>
              <a:spcBef>
                <a:spcPts val="0"/>
              </a:spcBef>
              <a:spcAft>
                <a:spcPts val="600"/>
              </a:spcAft>
              <a:buFont typeface="+mj-lt"/>
              <a:buAutoNum type="arabicPeriod"/>
            </a:pPr>
            <a:r>
              <a:rPr lang="en-US" sz="1800" dirty="0"/>
              <a:t>Create a YAML file describing the desired state configuration of the cluster.</a:t>
            </a:r>
          </a:p>
          <a:p>
            <a:pPr>
              <a:lnSpc>
                <a:spcPct val="100000"/>
              </a:lnSpc>
              <a:spcBef>
                <a:spcPts val="0"/>
              </a:spcBef>
              <a:spcAft>
                <a:spcPts val="600"/>
              </a:spcAft>
              <a:buFont typeface="+mj-lt"/>
              <a:buAutoNum type="arabicPeriod"/>
            </a:pPr>
            <a:r>
              <a:rPr lang="en-US" sz="1800" dirty="0"/>
              <a:t>Apply the YAML file to the cluster through kubectl, the Kubernetes command-line interface.</a:t>
            </a:r>
          </a:p>
          <a:p>
            <a:pPr>
              <a:lnSpc>
                <a:spcPct val="100000"/>
              </a:lnSpc>
              <a:spcBef>
                <a:spcPts val="0"/>
              </a:spcBef>
              <a:spcAft>
                <a:spcPts val="600"/>
              </a:spcAft>
              <a:buFont typeface="+mj-lt"/>
              <a:buAutoNum type="arabicPeriod"/>
            </a:pPr>
            <a:r>
              <a:rPr lang="en-US" sz="1800" dirty="0"/>
              <a:t>Kubectl submits the request to the </a:t>
            </a:r>
            <a:r>
              <a:rPr lang="en-US" sz="1800" dirty="0" err="1"/>
              <a:t>kube-apiserver</a:t>
            </a:r>
            <a:r>
              <a:rPr lang="en-US" sz="1800" dirty="0"/>
              <a:t>, which authenticates and authorizes the request before recording the change into a database, </a:t>
            </a:r>
            <a:r>
              <a:rPr lang="en-US" sz="1800" dirty="0" err="1"/>
              <a:t>etcd</a:t>
            </a:r>
            <a:r>
              <a:rPr lang="en-US" sz="1800" dirty="0"/>
              <a:t>.</a:t>
            </a:r>
          </a:p>
          <a:p>
            <a:pPr>
              <a:lnSpc>
                <a:spcPct val="100000"/>
              </a:lnSpc>
              <a:spcBef>
                <a:spcPts val="0"/>
              </a:spcBef>
              <a:spcAft>
                <a:spcPts val="600"/>
              </a:spcAft>
              <a:buFont typeface="+mj-lt"/>
              <a:buAutoNum type="arabicPeriod"/>
            </a:pPr>
            <a:r>
              <a:rPr lang="en-US" sz="1800" dirty="0"/>
              <a:t>The </a:t>
            </a:r>
            <a:r>
              <a:rPr lang="en-US" sz="1800" dirty="0" err="1"/>
              <a:t>kube</a:t>
            </a:r>
            <a:r>
              <a:rPr lang="en-US" sz="1800" dirty="0"/>
              <a:t>-controller-manager continuously monitors the system for new requests and works towards reconciling the system state to the desired state—creating </a:t>
            </a:r>
            <a:r>
              <a:rPr lang="en-US" sz="1800" dirty="0" err="1"/>
              <a:t>ReplicaSets</a:t>
            </a:r>
            <a:r>
              <a:rPr lang="en-US" sz="1800" dirty="0"/>
              <a:t>, deployments and pods in the process.</a:t>
            </a:r>
          </a:p>
          <a:p>
            <a:pPr>
              <a:lnSpc>
                <a:spcPct val="100000"/>
              </a:lnSpc>
              <a:spcBef>
                <a:spcPts val="0"/>
              </a:spcBef>
              <a:spcAft>
                <a:spcPts val="600"/>
              </a:spcAft>
              <a:buFont typeface="+mj-lt"/>
              <a:buAutoNum type="arabicPeriod"/>
            </a:pPr>
            <a:r>
              <a:rPr lang="en-US" sz="1800" dirty="0"/>
              <a:t>After all controllers have run, the </a:t>
            </a:r>
            <a:r>
              <a:rPr lang="en-US" sz="1800" dirty="0" err="1"/>
              <a:t>kube</a:t>
            </a:r>
            <a:r>
              <a:rPr lang="en-US" sz="1800" dirty="0"/>
              <a:t>-scheduler sees that there are pods in the "pending" state because they haven't been scheduled to run on a node, yet. The scheduler finds suitable nodes for the pods then communicates with the </a:t>
            </a:r>
            <a:r>
              <a:rPr lang="en-US" sz="1800" dirty="0" err="1"/>
              <a:t>kubelet</a:t>
            </a:r>
            <a:r>
              <a:rPr lang="en-US" sz="1800" dirty="0"/>
              <a:t> in each node to take control and start the deployment.</a:t>
            </a:r>
          </a:p>
        </p:txBody>
      </p:sp>
      <p:pic>
        <p:nvPicPr>
          <p:cNvPr id="5" name="Picture 4">
            <a:extLst>
              <a:ext uri="{FF2B5EF4-FFF2-40B4-BE49-F238E27FC236}">
                <a16:creationId xmlns:a16="http://schemas.microsoft.com/office/drawing/2014/main" id="{3D4D9463-0FF2-E591-8752-5ABEEA584FC4}"/>
              </a:ext>
            </a:extLst>
          </p:cNvPr>
          <p:cNvPicPr>
            <a:picLocks noChangeAspect="1"/>
          </p:cNvPicPr>
          <p:nvPr/>
        </p:nvPicPr>
        <p:blipFill>
          <a:blip r:embed="rId2"/>
          <a:stretch>
            <a:fillRect/>
          </a:stretch>
        </p:blipFill>
        <p:spPr>
          <a:xfrm>
            <a:off x="6262000" y="1304327"/>
            <a:ext cx="5991283" cy="4398977"/>
          </a:xfrm>
          <a:prstGeom prst="rect">
            <a:avLst/>
          </a:prstGeom>
        </p:spPr>
      </p:pic>
      <p:sp>
        <p:nvSpPr>
          <p:cNvPr id="6" name="Oval 5">
            <a:extLst>
              <a:ext uri="{FF2B5EF4-FFF2-40B4-BE49-F238E27FC236}">
                <a16:creationId xmlns:a16="http://schemas.microsoft.com/office/drawing/2014/main" id="{A0DF0FC3-2B61-EF41-135C-D56D2055859C}"/>
              </a:ext>
            </a:extLst>
          </p:cNvPr>
          <p:cNvSpPr/>
          <p:nvPr/>
        </p:nvSpPr>
        <p:spPr bwMode="auto">
          <a:xfrm>
            <a:off x="320181" y="1309297"/>
            <a:ext cx="274320" cy="274320"/>
          </a:xfrm>
          <a:prstGeom prst="ellipse">
            <a:avLst/>
          </a:prstGeom>
          <a:solidFill>
            <a:srgbClr val="A5CD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18288" rIns="45720" bIns="4572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1">
                    <a:lumMod val="50000"/>
                  </a:schemeClr>
                </a:solidFill>
                <a:ea typeface="Segoe UI" pitchFamily="34" charset="0"/>
                <a:cs typeface="Segoe UI" pitchFamily="34" charset="0"/>
              </a:rPr>
              <a:t>1</a:t>
            </a:r>
          </a:p>
        </p:txBody>
      </p:sp>
      <p:sp>
        <p:nvSpPr>
          <p:cNvPr id="7" name="Oval 6">
            <a:extLst>
              <a:ext uri="{FF2B5EF4-FFF2-40B4-BE49-F238E27FC236}">
                <a16:creationId xmlns:a16="http://schemas.microsoft.com/office/drawing/2014/main" id="{68D76794-03C7-3F71-3A12-ED2FB9919F6B}"/>
              </a:ext>
            </a:extLst>
          </p:cNvPr>
          <p:cNvSpPr/>
          <p:nvPr/>
        </p:nvSpPr>
        <p:spPr bwMode="auto">
          <a:xfrm>
            <a:off x="320181" y="1933806"/>
            <a:ext cx="274320" cy="274320"/>
          </a:xfrm>
          <a:prstGeom prst="ellipse">
            <a:avLst/>
          </a:prstGeom>
          <a:solidFill>
            <a:srgbClr val="A5CD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18288" rIns="45720" bIns="4572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1">
                    <a:lumMod val="50000"/>
                  </a:schemeClr>
                </a:solidFill>
                <a:ea typeface="Segoe UI" pitchFamily="34" charset="0"/>
                <a:cs typeface="Segoe UI" pitchFamily="34" charset="0"/>
              </a:rPr>
              <a:t>2</a:t>
            </a:r>
          </a:p>
        </p:txBody>
      </p:sp>
      <p:sp>
        <p:nvSpPr>
          <p:cNvPr id="8" name="Oval 7">
            <a:extLst>
              <a:ext uri="{FF2B5EF4-FFF2-40B4-BE49-F238E27FC236}">
                <a16:creationId xmlns:a16="http://schemas.microsoft.com/office/drawing/2014/main" id="{385C5C39-0BDA-2225-D826-716B3C189CC0}"/>
              </a:ext>
            </a:extLst>
          </p:cNvPr>
          <p:cNvSpPr/>
          <p:nvPr/>
        </p:nvSpPr>
        <p:spPr bwMode="auto">
          <a:xfrm>
            <a:off x="320181" y="2558315"/>
            <a:ext cx="274320" cy="274320"/>
          </a:xfrm>
          <a:prstGeom prst="ellipse">
            <a:avLst/>
          </a:prstGeom>
          <a:solidFill>
            <a:srgbClr val="A5CD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18288" rIns="45720" bIns="4572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1">
                    <a:lumMod val="50000"/>
                  </a:schemeClr>
                </a:solidFill>
                <a:ea typeface="Segoe UI" pitchFamily="34" charset="0"/>
                <a:cs typeface="Segoe UI" pitchFamily="34" charset="0"/>
              </a:rPr>
              <a:t>3</a:t>
            </a:r>
          </a:p>
        </p:txBody>
      </p:sp>
      <p:sp>
        <p:nvSpPr>
          <p:cNvPr id="9" name="Oval 8">
            <a:extLst>
              <a:ext uri="{FF2B5EF4-FFF2-40B4-BE49-F238E27FC236}">
                <a16:creationId xmlns:a16="http://schemas.microsoft.com/office/drawing/2014/main" id="{08C0EDA7-0F59-C01E-01FA-6160D0EB8261}"/>
              </a:ext>
            </a:extLst>
          </p:cNvPr>
          <p:cNvSpPr/>
          <p:nvPr/>
        </p:nvSpPr>
        <p:spPr bwMode="auto">
          <a:xfrm>
            <a:off x="320181" y="3466092"/>
            <a:ext cx="274320" cy="274320"/>
          </a:xfrm>
          <a:prstGeom prst="ellipse">
            <a:avLst/>
          </a:prstGeom>
          <a:solidFill>
            <a:srgbClr val="A5CD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18288" rIns="45720" bIns="4572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1">
                    <a:lumMod val="50000"/>
                  </a:schemeClr>
                </a:solidFill>
                <a:ea typeface="Segoe UI" pitchFamily="34" charset="0"/>
                <a:cs typeface="Segoe UI" pitchFamily="34" charset="0"/>
              </a:rPr>
              <a:t>4</a:t>
            </a:r>
          </a:p>
        </p:txBody>
      </p:sp>
      <p:sp>
        <p:nvSpPr>
          <p:cNvPr id="10" name="Oval 9">
            <a:extLst>
              <a:ext uri="{FF2B5EF4-FFF2-40B4-BE49-F238E27FC236}">
                <a16:creationId xmlns:a16="http://schemas.microsoft.com/office/drawing/2014/main" id="{5107F0DD-FABA-C7FD-F91B-D4E275DD17C2}"/>
              </a:ext>
            </a:extLst>
          </p:cNvPr>
          <p:cNvSpPr/>
          <p:nvPr/>
        </p:nvSpPr>
        <p:spPr bwMode="auto">
          <a:xfrm>
            <a:off x="320181" y="4634329"/>
            <a:ext cx="274320" cy="274320"/>
          </a:xfrm>
          <a:prstGeom prst="ellipse">
            <a:avLst/>
          </a:prstGeom>
          <a:solidFill>
            <a:srgbClr val="A5CD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18288" rIns="45720" bIns="45720"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1">
                    <a:lumMod val="50000"/>
                  </a:schemeClr>
                </a:solidFill>
                <a:ea typeface="Segoe UI" pitchFamily="34" charset="0"/>
                <a:cs typeface="Segoe UI" pitchFamily="34" charset="0"/>
              </a:rPr>
              <a:t>5</a:t>
            </a:r>
          </a:p>
        </p:txBody>
      </p:sp>
    </p:spTree>
    <p:extLst>
      <p:ext uri="{BB962C8B-B14F-4D97-AF65-F5344CB8AC3E}">
        <p14:creationId xmlns:p14="http://schemas.microsoft.com/office/powerpoint/2010/main" val="3386851067"/>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752EBF-3123-CE7B-D16B-C2A299A3F282}"/>
              </a:ext>
            </a:extLst>
          </p:cNvPr>
          <p:cNvSpPr>
            <a:spLocks noGrp="1"/>
          </p:cNvSpPr>
          <p:nvPr>
            <p:ph type="title"/>
          </p:nvPr>
        </p:nvSpPr>
        <p:spPr/>
        <p:txBody>
          <a:bodyPr/>
          <a:lstStyle/>
          <a:p>
            <a:r>
              <a:rPr lang="en-US" dirty="0"/>
              <a:t>AKS Deployment Rollout Scenarios</a:t>
            </a:r>
          </a:p>
        </p:txBody>
      </p:sp>
      <p:sp>
        <p:nvSpPr>
          <p:cNvPr id="3" name="Text Placeholder 2">
            <a:extLst>
              <a:ext uri="{FF2B5EF4-FFF2-40B4-BE49-F238E27FC236}">
                <a16:creationId xmlns:a16="http://schemas.microsoft.com/office/drawing/2014/main" id="{D938B870-6143-CE77-126B-8A46E863B62B}"/>
              </a:ext>
            </a:extLst>
          </p:cNvPr>
          <p:cNvSpPr>
            <a:spLocks noGrp="1"/>
          </p:cNvSpPr>
          <p:nvPr>
            <p:ph type="body" sz="quarter" idx="10"/>
          </p:nvPr>
        </p:nvSpPr>
        <p:spPr/>
        <p:txBody>
          <a:bodyPr/>
          <a:lstStyle/>
          <a:p>
            <a:pPr marL="0" indent="0">
              <a:lnSpc>
                <a:spcPct val="100000"/>
              </a:lnSpc>
              <a:spcBef>
                <a:spcPts val="600"/>
              </a:spcBef>
              <a:spcAft>
                <a:spcPts val="600"/>
              </a:spcAft>
              <a:buNone/>
            </a:pPr>
            <a:r>
              <a:rPr lang="en-US" sz="2400" dirty="0"/>
              <a:t>Roll out containerized apps and workflows through Kubernetes deployments in four ways:</a:t>
            </a:r>
          </a:p>
          <a:p>
            <a:pPr>
              <a:lnSpc>
                <a:spcPct val="100000"/>
              </a:lnSpc>
              <a:spcBef>
                <a:spcPts val="600"/>
              </a:spcBef>
              <a:spcAft>
                <a:spcPts val="600"/>
              </a:spcAft>
            </a:pPr>
            <a:r>
              <a:rPr lang="en-US" sz="2000" dirty="0">
                <a:latin typeface="+mn-lt"/>
              </a:rPr>
              <a:t>Create: Roll out entirely new Kubernetes pods and </a:t>
            </a:r>
            <a:r>
              <a:rPr lang="en-US" sz="2000" dirty="0" err="1">
                <a:latin typeface="+mn-lt"/>
              </a:rPr>
              <a:t>ReplicaSets</a:t>
            </a:r>
            <a:r>
              <a:rPr lang="en-US" sz="2000" dirty="0">
                <a:latin typeface="+mn-lt"/>
              </a:rPr>
              <a:t>.</a:t>
            </a:r>
          </a:p>
          <a:p>
            <a:pPr>
              <a:lnSpc>
                <a:spcPct val="100000"/>
              </a:lnSpc>
              <a:spcBef>
                <a:spcPts val="600"/>
              </a:spcBef>
              <a:spcAft>
                <a:spcPts val="600"/>
              </a:spcAft>
            </a:pPr>
            <a:r>
              <a:rPr lang="en-US" sz="2000" dirty="0">
                <a:latin typeface="+mn-lt"/>
              </a:rPr>
              <a:t>Update: Declare a new desired state and roll out new pods and </a:t>
            </a:r>
            <a:r>
              <a:rPr lang="en-US" sz="2000" dirty="0" err="1">
                <a:latin typeface="+mn-lt"/>
              </a:rPr>
              <a:t>ReplicaSets</a:t>
            </a:r>
            <a:r>
              <a:rPr lang="en-US" sz="2000" dirty="0">
                <a:latin typeface="+mn-lt"/>
              </a:rPr>
              <a:t> in a controlled fashion.</a:t>
            </a:r>
          </a:p>
          <a:p>
            <a:pPr>
              <a:lnSpc>
                <a:spcPct val="100000"/>
              </a:lnSpc>
              <a:spcBef>
                <a:spcPts val="600"/>
              </a:spcBef>
              <a:spcAft>
                <a:spcPts val="600"/>
              </a:spcAft>
            </a:pPr>
            <a:r>
              <a:rPr lang="en-US" sz="2000" dirty="0">
                <a:latin typeface="+mn-lt"/>
              </a:rPr>
              <a:t>Revert the Kubernetes deployment to a previous state—helpful if the current state is not stable.</a:t>
            </a:r>
          </a:p>
          <a:p>
            <a:pPr>
              <a:lnSpc>
                <a:spcPct val="100000"/>
              </a:lnSpc>
              <a:spcBef>
                <a:spcPts val="600"/>
              </a:spcBef>
              <a:spcAft>
                <a:spcPts val="600"/>
              </a:spcAft>
            </a:pPr>
            <a:r>
              <a:rPr lang="en-US" sz="2000" dirty="0">
                <a:latin typeface="+mn-lt"/>
              </a:rPr>
              <a:t>Scale: Increase the number of pods and </a:t>
            </a:r>
            <a:r>
              <a:rPr lang="en-US" sz="2000" dirty="0" err="1">
                <a:latin typeface="+mn-lt"/>
              </a:rPr>
              <a:t>ReplicaSets</a:t>
            </a:r>
            <a:r>
              <a:rPr lang="en-US" sz="2000" dirty="0">
                <a:latin typeface="+mn-lt"/>
              </a:rPr>
              <a:t> in the Kubernetes deployment without changing them.</a:t>
            </a:r>
          </a:p>
        </p:txBody>
      </p:sp>
    </p:spTree>
    <p:extLst>
      <p:ext uri="{BB962C8B-B14F-4D97-AF65-F5344CB8AC3E}">
        <p14:creationId xmlns:p14="http://schemas.microsoft.com/office/powerpoint/2010/main" val="1585576755"/>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BE3FED-D358-39CD-DC28-FDF0913C25BA}"/>
              </a:ext>
            </a:extLst>
          </p:cNvPr>
          <p:cNvSpPr>
            <a:spLocks noGrp="1"/>
          </p:cNvSpPr>
          <p:nvPr>
            <p:ph type="title"/>
          </p:nvPr>
        </p:nvSpPr>
        <p:spPr/>
        <p:txBody>
          <a:bodyPr/>
          <a:lstStyle/>
          <a:p>
            <a:r>
              <a:rPr lang="en-US" dirty="0"/>
              <a:t>AKS Deployment Strategies</a:t>
            </a:r>
          </a:p>
        </p:txBody>
      </p:sp>
      <p:sp>
        <p:nvSpPr>
          <p:cNvPr id="3" name="Text Placeholder 2">
            <a:extLst>
              <a:ext uri="{FF2B5EF4-FFF2-40B4-BE49-F238E27FC236}">
                <a16:creationId xmlns:a16="http://schemas.microsoft.com/office/drawing/2014/main" id="{98F4FF2B-971A-1405-632C-DC7FD0A4781E}"/>
              </a:ext>
            </a:extLst>
          </p:cNvPr>
          <p:cNvSpPr>
            <a:spLocks noGrp="1"/>
          </p:cNvSpPr>
          <p:nvPr>
            <p:ph type="body" sz="quarter" idx="10"/>
          </p:nvPr>
        </p:nvSpPr>
        <p:spPr/>
        <p:txBody>
          <a:bodyPr/>
          <a:lstStyle/>
          <a:p>
            <a:r>
              <a:rPr lang="en-US" sz="2000" dirty="0"/>
              <a:t>The best Kubernetes deployment strategy for your scenario depends on many factors: how much downtime you can spare, your deployment environment, how confident you are in the stability of a new version, resource cost and availability, and business goals. Here are four common deployment strategies that organizations use in production.</a:t>
            </a:r>
          </a:p>
          <a:p>
            <a:pPr lvl="1"/>
            <a:r>
              <a:rPr lang="en-US" sz="1800" dirty="0">
                <a:latin typeface="+mn-lt"/>
              </a:rPr>
              <a:t>Ramped: Kubernetes’s default rollout method is a ramped or rolling deployment. This deployment slowly replaces pods one at a time to avoid downtime. Old pods are scaled down only after new pods are ready. If your deployment encounters problems, you can pause or cancel the Kubernetes deployment without taking the entire cluster offline.</a:t>
            </a:r>
          </a:p>
          <a:p>
            <a:pPr lvl="1"/>
            <a:r>
              <a:rPr lang="en-US" sz="1800" dirty="0">
                <a:latin typeface="+mn-lt"/>
              </a:rPr>
              <a:t>Blue/Green: In a blue/green deployment, you release a new version (blue) of your application or workflow while your current version (green) is still running. This allows you to test the blue version in production while only exposing users to the green, stable version. Once tested, the blue version gradually replaces the green version.</a:t>
            </a:r>
          </a:p>
          <a:p>
            <a:pPr lvl="1"/>
            <a:r>
              <a:rPr lang="en-US" sz="1800" dirty="0">
                <a:latin typeface="+mn-lt"/>
              </a:rPr>
              <a:t>Canary: Allow your customers to test your Kubernetes deployment by releasing the new version to a small group of them. You’ll run one </a:t>
            </a:r>
            <a:r>
              <a:rPr lang="en-US" sz="1800" dirty="0" err="1">
                <a:latin typeface="+mn-lt"/>
              </a:rPr>
              <a:t>ReplicaSet</a:t>
            </a:r>
            <a:r>
              <a:rPr lang="en-US" sz="1800" dirty="0">
                <a:latin typeface="+mn-lt"/>
              </a:rPr>
              <a:t> of the new version along with the current version and then, after a specified period of time without errors, scale up the new version as you remove the old version.</a:t>
            </a:r>
          </a:p>
          <a:p>
            <a:pPr lvl="1"/>
            <a:r>
              <a:rPr lang="en-US" sz="1800" dirty="0">
                <a:latin typeface="+mn-lt"/>
              </a:rPr>
              <a:t>A/B Testing: Much like the canary Kubernetes deployment strategy, an A/B testing strategy targets a specific group of customers. However, an A/B testing deployment seeks to establish more than the stability of a version—it’s used to test how effective the version is at achieving business goals. The new version is distributed to users based on factors like cookies, geolocation, operating system, and device type, and it’s frequently run alongside the current version—scaling up as the new version proves its worth.</a:t>
            </a:r>
          </a:p>
        </p:txBody>
      </p:sp>
    </p:spTree>
    <p:extLst>
      <p:ext uri="{BB962C8B-B14F-4D97-AF65-F5344CB8AC3E}">
        <p14:creationId xmlns:p14="http://schemas.microsoft.com/office/powerpoint/2010/main" val="4034069391"/>
      </p:ext>
    </p:extLst>
  </p:cSld>
  <p:clrMapOvr>
    <a:masterClrMapping/>
  </p:clrMapOvr>
  <p:transition>
    <p:fade/>
  </p:transition>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2199</TotalTime>
  <Words>1160</Words>
  <Application>Microsoft Office PowerPoint</Application>
  <PresentationFormat>Custom</PresentationFormat>
  <Paragraphs>63</Paragraphs>
  <Slides>12</Slides>
  <Notes>6</Notes>
  <HiddenSlides>1</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12</vt:i4>
      </vt:variant>
    </vt:vector>
  </HeadingPairs>
  <TitlesOfParts>
    <vt:vector size="22" baseType="lpstr">
      <vt:lpstr>Arial</vt:lpstr>
      <vt:lpstr>Calibri</vt:lpstr>
      <vt:lpstr>Calibri Light</vt:lpstr>
      <vt:lpstr>Consolas</vt:lpstr>
      <vt:lpstr>Courier New</vt:lpstr>
      <vt:lpstr>Segoe UI</vt:lpstr>
      <vt:lpstr>Segoe UI 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Module 3: Containerizing the App  Day 2 Module 4: Preparing the App for AKS Deployment  Day 3 Module 5: Deploying the App to AKS Module 6: Best Practices and Tips</vt:lpstr>
      <vt:lpstr>Module 5: Deploying the App to AKS</vt:lpstr>
      <vt:lpstr>Module 5: Objectives</vt:lpstr>
      <vt:lpstr>AKS Deployment Components</vt:lpstr>
      <vt:lpstr>How AKS Rollouts Work</vt:lpstr>
      <vt:lpstr>AKS Deployment Rollout Scenarios</vt:lpstr>
      <vt:lpstr>AKS Deployment Strategies</vt:lpstr>
      <vt:lpstr>AKS Deployment Tools</vt:lpstr>
      <vt:lpstr>Module 5 – Lab</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28</cp:revision>
  <dcterms:modified xsi:type="dcterms:W3CDTF">2023-06-21T00:21:33Z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